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9274B9-8371-41EF-A01B-0CF4049243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80AF7F-F74F-4B2D-B851-8810FBB0A74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13AADE-DBD5-45D2-9228-DFF16E73585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439362-F268-4E12-B295-6AF43745BF4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A50FED-06E1-4E68-9A21-D14AEB3FA6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0FB467-437B-4887-99D0-40E69BE69A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A411BC-5837-4FFB-9BC8-3A20E1C08A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C503F8-6AAC-4EB0-93A0-7BA1B897FD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4D68DB-294B-4C1B-A974-10651F9D53F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BA7723-0224-4D44-8447-372192541B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E8FA4E-B2B5-4C07-B469-67D888B978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44D0A4-CC2B-4479-A9EF-0AF104631F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3E4D0D-539E-4275-8790-93D7C9DD9F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A6B430-94B4-4899-A112-0E35A9B95A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E4FAF4D-CA52-4B1C-8FCB-A9293417EA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E1ED33-9E5F-48AB-9E20-A385A90E564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B4A56E-FB01-414B-B340-3EBAF37528D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C23AA93-7186-4CF5-86AA-D12F14DA3D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268819C-C1ED-4D2D-A8D3-8746654A81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0F9A778-6AF3-475D-AE7B-C6E5A7B73D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7FA61C3-5B47-49D9-A134-1084CF96A0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04858D-A5CC-4874-AA22-A2D391CCAC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B2FCAB-7A2A-461C-8D5C-5E2EE532EC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80E1E1F-9427-4C3D-86A9-3C64C1C65C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1E129D6-5B11-4139-9E21-1FE399D480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23EE1B7-DE9F-47C2-AD93-D737FCC61F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318C1A2-9BB0-4647-B332-2C10E49F38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4C22B8-D062-437F-B949-7B4B0CAB88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0CB2053-7405-4B74-BE06-626D1C62984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1A55D7-4464-4EBA-8738-256155E8261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A54317A-C856-4664-9F5E-1DBAF2B45E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F796E60-3654-4B1B-AE03-9DAF8822BB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C1F90F9-AE43-46B7-8F8C-E37CD92EDE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F71EA5-BC7F-4E69-B1BD-5F594EC0647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462A3CA-2613-46F3-8A6E-E1E5617343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E762C5A-F20B-4D3B-8D4F-766545481E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7009D0C-DE5B-462A-B293-91B0C45FC9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43692A6-C051-4990-AC04-BC70941896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7E56CCA-595B-4A98-8EC5-125E123A6C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9A379F8-EC85-43AE-A220-DCF4D98C9C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6548BB0-B8D4-4FEF-AB78-F5796E798F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8ED0FEF-8F4C-4FC2-B88E-48E446D8368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C68FB2F-3D84-4037-B656-445193ADC19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8F5DFB-606F-44D8-8B89-FEC34FB659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7FC745-2D2D-41D6-8D5C-0320E97CB1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A337B9-C91E-4F54-95B5-5C5FA1EB69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27D978-C9C0-4E05-AB70-CC4688DCD6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3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50AE78-BC8B-4CC2-ACC5-BC250EA4E7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040" y="3912120"/>
            <a:ext cx="9059760" cy="21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3415680" y="5165280"/>
            <a:ext cx="3190320" cy="3880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7195320" y="5165280"/>
            <a:ext cx="2344320" cy="3880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B43438-BF63-419C-BC47-122A07DD856C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472680" y="5165280"/>
            <a:ext cx="2344320" cy="3880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Click to edit the outline text format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100" spc="-1" strike="noStrike">
                <a:latin typeface="Arial"/>
              </a:rPr>
              <a:t>Second Outline Level</a:t>
            </a:r>
            <a:endParaRPr b="0" lang="en-GB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latin typeface="Arial"/>
              </a:rPr>
              <a:t>Fourth Outline Level</a:t>
            </a:r>
            <a:endParaRPr b="0" lang="en-GB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Fifth Outline Level</a:t>
            </a:r>
            <a:endParaRPr b="0" lang="en-GB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Sixth Outline Level</a:t>
            </a:r>
            <a:endParaRPr b="0" lang="en-GB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Seventh Outline Level</a:t>
            </a:r>
            <a:endParaRPr b="0" lang="en-GB" sz="15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200" y="5165280"/>
            <a:ext cx="37987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1480" y="5165280"/>
            <a:ext cx="279108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88AE00-081D-4A8E-AED3-5AAB094D2395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8680" y="5165280"/>
            <a:ext cx="279108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3300" spc="-1" strike="noStrike">
                <a:latin typeface="Arial"/>
              </a:rPr>
              <a:t>Click to edit the title text format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Click to edit the outline text format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100" spc="-1" strike="noStrike">
                <a:latin typeface="Arial"/>
              </a:rPr>
              <a:t>Second Outline Level</a:t>
            </a:r>
            <a:endParaRPr b="0" lang="en-GB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latin typeface="Arial"/>
              </a:rPr>
              <a:t>Fourth Outline Level</a:t>
            </a:r>
            <a:endParaRPr b="0" lang="en-GB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Fifth Outline Level</a:t>
            </a:r>
            <a:endParaRPr b="0" lang="en-GB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Sixth Outline Level</a:t>
            </a:r>
            <a:endParaRPr b="0" lang="en-GB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Seventh Outline Level</a:t>
            </a:r>
            <a:endParaRPr b="0" lang="en-GB" sz="15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200" y="5120640"/>
            <a:ext cx="37987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7920" y="5120640"/>
            <a:ext cx="22496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EAF4CD-1742-472B-9EDD-F331998BE48A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8680" y="5120640"/>
            <a:ext cx="279108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3300" spc="-1" strike="noStrike">
                <a:latin typeface="Arial"/>
              </a:rPr>
              <a:t>Click to edit the title text format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Click to edit the outline text format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100" spc="-1" strike="noStrike">
                <a:latin typeface="Arial"/>
              </a:rPr>
              <a:t>Second Outline Level</a:t>
            </a:r>
            <a:endParaRPr b="0" lang="en-GB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latin typeface="Arial"/>
              </a:rPr>
              <a:t>Fourth Outline Level</a:t>
            </a:r>
            <a:endParaRPr b="0" lang="en-GB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Fifth Outline Level</a:t>
            </a:r>
            <a:endParaRPr b="0" lang="en-GB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Sixth Outline Level</a:t>
            </a:r>
            <a:endParaRPr b="0" lang="en-GB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Seventh Outline Level</a:t>
            </a:r>
            <a:endParaRPr b="0" lang="en-GB" sz="15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ftr" idx="10"/>
          </p:nvPr>
        </p:nvSpPr>
        <p:spPr>
          <a:xfrm>
            <a:off x="4102200" y="5120640"/>
            <a:ext cx="379908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11"/>
          </p:nvPr>
        </p:nvSpPr>
        <p:spPr>
          <a:xfrm>
            <a:off x="9187920" y="5120640"/>
            <a:ext cx="225000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4EE543-3AB4-470C-BBAF-F330E509A0AD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2"/>
          </p:nvPr>
        </p:nvSpPr>
        <p:spPr>
          <a:xfrm>
            <a:off x="598680" y="5120640"/>
            <a:ext cx="27914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3300" spc="-1" strike="noStrike">
                <a:latin typeface="Arial"/>
              </a:rPr>
              <a:t>Click to edit the title text format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Click to edit the outline text format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100" spc="-1" strike="noStrike">
                <a:latin typeface="Arial"/>
              </a:rPr>
              <a:t>Second Outline Level</a:t>
            </a:r>
            <a:endParaRPr b="0" lang="en-GB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pc="-1" strike="noStrike">
                <a:latin typeface="Arial"/>
              </a:rPr>
              <a:t>Fourth Outline Level</a:t>
            </a:r>
            <a:endParaRPr b="0" lang="en-GB" sz="1500" spc="-1" strike="noStrike"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Fifth Outline Level</a:t>
            </a:r>
            <a:endParaRPr b="0" lang="en-GB" sz="1500" spc="-1" strike="noStrike"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Sixth Outline Level</a:t>
            </a:r>
            <a:endParaRPr b="0" lang="en-GB" sz="1500" spc="-1" strike="noStrike"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pc="-1" strike="noStrike">
                <a:latin typeface="Arial"/>
              </a:rPr>
              <a:t>Seventh Outline Level</a:t>
            </a:r>
            <a:endParaRPr b="0" lang="en-GB" sz="15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mailto:Max.Korbmacher@hvl.no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mailto:Max.Korbmacher@hvl.no" TargetMode="External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25920" y="0"/>
            <a:ext cx="2313360" cy="180000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39640" y="3991680"/>
            <a:ext cx="95396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dbf5f9"/>
                </a:solidFill>
                <a:latin typeface="Noto Sans Regular"/>
              </a:rPr>
              <a:t>Western Norway University of Applied Sciences, Bergen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dbf5f9"/>
                </a:solidFill>
                <a:latin typeface="Noto Sans Regular"/>
              </a:rPr>
              <a:t>Email: </a:t>
            </a:r>
            <a:r>
              <a:rPr b="1" lang="en-GB" sz="2200" spc="-1" strike="noStrike" u="sng">
                <a:solidFill>
                  <a:srgbClr val="0000ff"/>
                </a:solidFill>
                <a:uFillTx/>
                <a:latin typeface="Noto Sans Regular"/>
                <a:hlinkClick r:id="rId2"/>
              </a:rPr>
              <a:t>Max.Korbmacher@hvl.no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dbf5f9"/>
                </a:solidFill>
                <a:latin typeface="Noto Sans Regular"/>
              </a:rPr>
              <a:t>Twitter: @KorbmacherMax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title"/>
          </p:nvPr>
        </p:nvSpPr>
        <p:spPr>
          <a:xfrm>
            <a:off x="359640" y="1260000"/>
            <a:ext cx="9355320" cy="23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6000"/>
          </a:bodyPr>
          <a:p>
            <a:pPr algn="ctr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Magnetic Resonance Imaging Ageing Biomarkers</a:t>
            </a:r>
            <a:endParaRPr b="0" lang="en-GB" sz="80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3422880" y="267480"/>
            <a:ext cx="1977120" cy="40716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4"/>
          <a:stretch/>
        </p:blipFill>
        <p:spPr>
          <a:xfrm>
            <a:off x="5913000" y="302760"/>
            <a:ext cx="1013400" cy="37188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5"/>
          <a:stretch/>
        </p:blipFill>
        <p:spPr>
          <a:xfrm>
            <a:off x="7200000" y="77040"/>
            <a:ext cx="2335320" cy="86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88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1. Regional trends of WM ageing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60602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Brain age estimates (using XGB on tabular data) similar across diffusion approaches (DTI, DKI, …)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Most important features for brain age predictios: fornix &amp; forceps minor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380000" y="3605040"/>
            <a:ext cx="2158920" cy="165960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6840000" y="1144080"/>
            <a:ext cx="3174840" cy="250056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360000" y="3440880"/>
            <a:ext cx="6480000" cy="193068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34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396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558000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4679640" y="5359680"/>
            <a:ext cx="5757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88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1. Regional trends of WM ageing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3000240" cy="28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Strong crude fornix WM microstructure-age relationships underline feature importance findings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899640" y="3927960"/>
            <a:ext cx="2160360" cy="1660320"/>
          </a:xfrm>
          <a:prstGeom prst="rect">
            <a:avLst/>
          </a:prstGeom>
          <a:ln w="0"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3960000" y="1485000"/>
            <a:ext cx="5938920" cy="375552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>
            <a:off x="234072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396072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558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4859640" y="5329440"/>
            <a:ext cx="5577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Korbmacher et al., 2023, Hum. Brain Map. 44(10)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88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1. Regional trends of WM ageing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98680" y="1260000"/>
            <a:ext cx="9299880" cy="139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Longitudinal age-associations outline fornix as well (with directionality in trends being similar to global findings)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1619640" y="5356800"/>
            <a:ext cx="696960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Adjusted age-white matter relationships, StTer = stria terminalis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1700640" y="2055960"/>
            <a:ext cx="6619680" cy="3331080"/>
          </a:xfrm>
          <a:prstGeom prst="rect">
            <a:avLst/>
          </a:prstGeom>
          <a:ln w="0">
            <a:noFill/>
          </a:ln>
        </p:spPr>
      </p:pic>
      <p:sp>
        <p:nvSpPr>
          <p:cNvPr id="237" name=""/>
          <p:cNvSpPr/>
          <p:nvPr/>
        </p:nvSpPr>
        <p:spPr>
          <a:xfrm>
            <a:off x="234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396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558000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5579280" y="2776680"/>
            <a:ext cx="4499280" cy="289296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98680" y="270360"/>
            <a:ext cx="947988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0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1. Practical implications? Polygenic risk-WM associations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929988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Cerebellar peduncle metrics shows strongest genetic risk associations, </a:t>
            </a:r>
            <a:r>
              <a:rPr b="0" lang="en-GB" sz="2400" spc="-1" strike="noStrike" u="sng">
                <a:uFillTx/>
                <a:latin typeface="Noto Sans Regular"/>
                <a:ea typeface="Noto Sans CJK SC"/>
              </a:rPr>
              <a:t>not</a:t>
            </a:r>
            <a:r>
              <a:rPr b="0" lang="en-GB" sz="2400" spc="-1" strike="noStrike">
                <a:latin typeface="Noto Sans Regular"/>
                <a:ea typeface="Noto Sans CJK SC"/>
              </a:rPr>
              <a:t> fornix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Effects were non-sign. due to small effect sizes (β &lt; 0.1)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(despite sufficient statistial power, N ~ 3k, M = 2)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Still clinically meaningful?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234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396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558000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88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2. Putting brain age to the test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9479880" cy="349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Label-prediction correspondance was not too great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Too short inter-scan interval?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902520" y="2395800"/>
            <a:ext cx="8244000" cy="2564640"/>
          </a:xfrm>
          <a:prstGeom prst="rect">
            <a:avLst/>
          </a:prstGeom>
          <a:ln w="0">
            <a:noFill/>
          </a:ln>
        </p:spPr>
      </p:pic>
      <p:sp>
        <p:nvSpPr>
          <p:cNvPr id="249" name=""/>
          <p:cNvSpPr/>
          <p:nvPr/>
        </p:nvSpPr>
        <p:spPr>
          <a:xfrm>
            <a:off x="5039640" y="5349600"/>
            <a:ext cx="5397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Korbmacher et al., 2023, Brain &amp; Beh. (in press)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234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396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558000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88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2. Putting brain age to the test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947988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Testing 2 potential additional reasons for low corrspond.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Scan quality (diffuse results)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Field strength (bingo, but data only avail. for one sub.)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Hence, replicated in cross-sectional data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5039640" y="5309280"/>
            <a:ext cx="5397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Korbmacher et al., 2023, Brain &amp; Beh. (in press)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234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396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558000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621440" y="3070080"/>
            <a:ext cx="6478560" cy="222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0"/>
          <p:cNvSpPr/>
          <p:nvPr/>
        </p:nvSpPr>
        <p:spPr>
          <a:xfrm>
            <a:off x="720" y="2565000"/>
            <a:ext cx="100756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3. CONCLUSIONS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7200000" y="2097000"/>
            <a:ext cx="2594880" cy="2043000"/>
          </a:xfrm>
          <a:prstGeom prst="rect">
            <a:avLst/>
          </a:prstGeom>
          <a:ln w="0">
            <a:noFill/>
          </a:ln>
        </p:spPr>
      </p:pic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88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Summary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6240240" cy="409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Fornix, perhaps inferior cerebellar peduncle &amp; forceps minor (corpus collasum) are biommarker candidate regions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latin typeface="Arial"/>
              </a:rPr>
              <a:t>Requiers further validation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Imaging genetics requires large samples (just as GWAS)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Brain age is not ready for clinical application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200" spc="-1" strike="noStrike">
                <a:latin typeface="Arial"/>
              </a:rPr>
              <a:t>P</a:t>
            </a:r>
            <a:r>
              <a:rPr b="0" lang="en-GB" sz="3200" spc="-1" strike="noStrike">
                <a:latin typeface="Arial"/>
              </a:rPr>
              <a:t>erhaps better to focus on true underlying data for biomarkers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234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396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558000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ubTitle"/>
          </p:nvPr>
        </p:nvSpPr>
        <p:spPr>
          <a:xfrm>
            <a:off x="3960" y="2585160"/>
            <a:ext cx="10076040" cy="53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Thank you!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68" name="Picture 5" descr="Eli Nina Eikefjord"/>
          <p:cNvPicPr/>
          <p:nvPr/>
        </p:nvPicPr>
        <p:blipFill>
          <a:blip r:embed="rId1"/>
          <a:stretch/>
        </p:blipFill>
        <p:spPr>
          <a:xfrm>
            <a:off x="5399280" y="434160"/>
            <a:ext cx="1800720" cy="149364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6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359640" y="437400"/>
            <a:ext cx="1800360" cy="149004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7919280" y="444960"/>
            <a:ext cx="1440720" cy="1471680"/>
          </a:xfrm>
          <a:prstGeom prst="rect">
            <a:avLst/>
          </a:prstGeom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4"/>
          <a:stretch/>
        </p:blipFill>
        <p:spPr>
          <a:xfrm>
            <a:off x="2879640" y="437400"/>
            <a:ext cx="1620360" cy="1482480"/>
          </a:xfrm>
          <a:prstGeom prst="rect">
            <a:avLst/>
          </a:prstGeom>
          <a:ln w="0">
            <a:noFill/>
          </a:ln>
        </p:spPr>
      </p:pic>
      <p:pic>
        <p:nvPicPr>
          <p:cNvPr id="272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560520" y="3510000"/>
            <a:ext cx="1419480" cy="1347480"/>
          </a:xfrm>
          <a:prstGeom prst="rect">
            <a:avLst/>
          </a:prstGeom>
          <a:ln w="0">
            <a:noFill/>
          </a:ln>
        </p:spPr>
      </p:pic>
      <p:sp>
        <p:nvSpPr>
          <p:cNvPr id="273" name=""/>
          <p:cNvSpPr/>
          <p:nvPr/>
        </p:nvSpPr>
        <p:spPr>
          <a:xfrm>
            <a:off x="539640" y="1962360"/>
            <a:ext cx="151848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Ivan I. Maximov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2700000" y="4995720"/>
            <a:ext cx="190260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Ann Marie de Lange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3157920" y="1962360"/>
            <a:ext cx="148068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Lars T. Westlye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5715360" y="1962360"/>
            <a:ext cx="143172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Eli N. Eikefjord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8168040" y="1962360"/>
            <a:ext cx="161604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Arvid Lundervold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2700000" y="3512520"/>
            <a:ext cx="1319760" cy="1347480"/>
          </a:xfrm>
          <a:prstGeom prst="rect">
            <a:avLst/>
          </a:prstGeom>
          <a:ln w="0">
            <a:noFill/>
          </a:ln>
        </p:spPr>
      </p:pic>
      <p:sp>
        <p:nvSpPr>
          <p:cNvPr id="279" name=""/>
          <p:cNvSpPr/>
          <p:nvPr/>
        </p:nvSpPr>
        <p:spPr>
          <a:xfrm>
            <a:off x="564120" y="5040000"/>
            <a:ext cx="195588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Dennis van der Meer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7"/>
          <a:stretch/>
        </p:blipFill>
        <p:spPr>
          <a:xfrm>
            <a:off x="4569120" y="3511080"/>
            <a:ext cx="1550880" cy="134748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4877280" y="5019120"/>
            <a:ext cx="104904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 Beck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6683400" y="3511080"/>
            <a:ext cx="1236600" cy="1347480"/>
          </a:xfrm>
          <a:prstGeom prst="rect">
            <a:avLst/>
          </a:prstGeom>
          <a:ln w="0">
            <a:noFill/>
          </a:ln>
        </p:spPr>
      </p:pic>
      <p:sp>
        <p:nvSpPr>
          <p:cNvPr id="283" name=""/>
          <p:cNvSpPr/>
          <p:nvPr/>
        </p:nvSpPr>
        <p:spPr>
          <a:xfrm>
            <a:off x="6840000" y="4995000"/>
            <a:ext cx="176256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Ole A. Andreassen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8639280" y="5039280"/>
            <a:ext cx="146592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>
            <a:off x="8639280" y="4995000"/>
            <a:ext cx="122904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Tiril Gurholt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9"/>
          <a:stretch/>
        </p:blipFill>
        <p:spPr>
          <a:xfrm>
            <a:off x="8458920" y="3500280"/>
            <a:ext cx="1438200" cy="136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6"/>
          <p:cNvSpPr/>
          <p:nvPr/>
        </p:nvSpPr>
        <p:spPr>
          <a:xfrm>
            <a:off x="720" y="2565000"/>
            <a:ext cx="100756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Questions?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239760" y="3926160"/>
            <a:ext cx="6522840" cy="11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How to contact me: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Email: </a:t>
            </a:r>
            <a:r>
              <a:rPr b="1" lang="en-GB" sz="2600" spc="-1" strike="noStrike" u="sng">
                <a:solidFill>
                  <a:srgbClr val="0000ff"/>
                </a:solidFill>
                <a:uFillTx/>
                <a:latin typeface="Noto Sans Black"/>
                <a:ea typeface="DejaVu Sans"/>
                <a:hlinkClick r:id="rId1"/>
              </a:rPr>
              <a:t>Max.Korbmacher@hvl.no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Twitter: @KorbmacherMax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88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What I will talk about today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9116280" cy="349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1" lang="en-GB" sz="3200" spc="-1" strike="noStrike">
                <a:latin typeface="Noto Sans Regular"/>
              </a:rPr>
              <a:t>PART I: CONCEPTS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A normative understanding of ageing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Brain age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1" lang="en-GB" sz="3200" spc="-1" strike="noStrike">
                <a:latin typeface="Noto Sans Regular"/>
              </a:rPr>
              <a:t>PART II: RESULTS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Samples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White matter ageing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0" lang="en-GB" sz="3200" spc="-1" strike="noStrike">
                <a:latin typeface="Noto Sans Regular"/>
              </a:rPr>
              <a:t>Putting brain age to the test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StarSymbol"/>
              <a:buAutoNum type="arabicPlain"/>
            </a:pPr>
            <a:r>
              <a:rPr b="1" lang="en-GB" sz="3200" spc="-1" strike="noStrike">
                <a:latin typeface="Noto Sans Regular"/>
              </a:rPr>
              <a:t>PART III: CONCLUSIONS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2339640" y="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3959640" y="36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5579280" y="36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3"/>
          <p:cNvSpPr/>
          <p:nvPr/>
        </p:nvSpPr>
        <p:spPr>
          <a:xfrm>
            <a:off x="720" y="2565000"/>
            <a:ext cx="100756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1. CONCEPTS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980000" y="3610080"/>
            <a:ext cx="5455080" cy="1835640"/>
          </a:xfrm>
          <a:prstGeom prst="rect">
            <a:avLst/>
          </a:prstGeom>
          <a:ln w="0"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88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1. Ageing as a normative process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78520" y="1198080"/>
            <a:ext cx="9479520" cy="21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900" spc="-1" strike="noStrike">
                <a:latin typeface="Noto Sans Regular"/>
              </a:rPr>
              <a:t>There are normative patterns of brain tissue development throughout the lifespan</a:t>
            </a:r>
            <a:endParaRPr b="0" lang="en-GB" sz="29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Arial"/>
              </a:rPr>
              <a:t>Non-normativ development can indicate illness and symptom development</a:t>
            </a:r>
            <a:r>
              <a:rPr b="0" lang="en-GB" sz="2400" spc="-1" strike="noStrike" baseline="33000">
                <a:latin typeface="Arial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Ani"/>
              <a:buChar char="-"/>
            </a:pPr>
            <a:r>
              <a:rPr b="0" lang="en-GB" sz="2400" spc="-1" strike="noStrike">
                <a:latin typeface="Arial"/>
              </a:rPr>
              <a:t>Establishing normative patterns requires big data</a:t>
            </a:r>
            <a:r>
              <a:rPr b="0" lang="en-GB" sz="2400" spc="-1" strike="noStrike" baseline="33000">
                <a:latin typeface="Arial"/>
              </a:rPr>
              <a:t>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2643840" y="5359680"/>
            <a:ext cx="7793280" cy="2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Rutherford et al., 2022, Elife, 11; 2 Marek et al., 2022, Nat., 603(7902)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2340000" y="36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396000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557964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88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2. Brain age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6957000" cy="349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gap (BAG) calculation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Train a model from MR data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Do age predicitons for each individual: “Your brain is X years old”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Calculate the difference between chronological and predicted age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BAG associations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Related with a whole bunch of phenotypes, clinical symptoms and diagnoses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Larger in several clinical groups vs controls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5443200" y="5359680"/>
            <a:ext cx="499392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Franke &amp; Gaser, 2019, Front. Neurol., 789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8279280" y="2053080"/>
            <a:ext cx="1260720" cy="107748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8999280" y="3126600"/>
            <a:ext cx="360" cy="11534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8174160" y="4312440"/>
            <a:ext cx="1721520" cy="44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Biologically 28 years old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= 6 years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8174880" y="1459080"/>
            <a:ext cx="1901520" cy="44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Chronologically 22 years old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8099280" y="1350000"/>
            <a:ext cx="1796400" cy="391392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 rot="5419200">
            <a:off x="8474760" y="3597480"/>
            <a:ext cx="129096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Age prediction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234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396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558000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98680" y="270360"/>
            <a:ext cx="947988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5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  <a:ea typeface="Noto Sans CJK SC"/>
              </a:rPr>
              <a:t>3. Ways to go in identifying MRI biomarkers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9299880" cy="409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In case of my project: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Start with “healthy controls”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Identify brain regions of interest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Test brain age utility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234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396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558000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3"/>
          <p:cNvSpPr/>
          <p:nvPr/>
        </p:nvSpPr>
        <p:spPr>
          <a:xfrm>
            <a:off x="720" y="2565000"/>
            <a:ext cx="100756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2. RESULTS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98680" y="90720"/>
            <a:ext cx="1079388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0. Samples: “healthy controls”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98680" y="1440000"/>
            <a:ext cx="9299880" cy="349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Going big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UKB MRI: cross-sectional N ~ 50k, longitudinal N ~ 5k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Oslo data: N = 1,065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09"/>
              </a:spcAft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Going small 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Bergen data: N = 3, M = 103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Germany data: N = 1, M = 557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234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396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558000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6480000" y="2819520"/>
            <a:ext cx="3522240" cy="132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98680" y="270000"/>
            <a:ext cx="9299880" cy="76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75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1. Global trends of white matter ageing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239760" y="1260000"/>
            <a:ext cx="4620240" cy="18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There are general trends of WM ageing across metrics (helps explain dMRI)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([left] cross sectional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r>
              <a:rPr b="0" lang="en-GB" sz="2400" spc="-1" strike="noStrike">
                <a:latin typeface="Noto Sans Regular"/>
                <a:ea typeface="Noto Sans CJK SC"/>
              </a:rPr>
              <a:t> &amp; [right] longitudinal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2</a:t>
            </a:r>
            <a:r>
              <a:rPr b="0" lang="en-GB" sz="2400" spc="-1" strike="noStrike">
                <a:latin typeface="Noto Sans Regular"/>
                <a:ea typeface="Noto Sans CJK SC"/>
              </a:rPr>
              <a:t>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5565600" y="1141560"/>
            <a:ext cx="4362120" cy="4362840"/>
          </a:xfrm>
          <a:prstGeom prst="rect">
            <a:avLst/>
          </a:prstGeom>
          <a:ln w="0">
            <a:noFill/>
          </a:ln>
        </p:spPr>
      </p:pic>
      <p:sp>
        <p:nvSpPr>
          <p:cNvPr id="211" name=""/>
          <p:cNvSpPr/>
          <p:nvPr/>
        </p:nvSpPr>
        <p:spPr>
          <a:xfrm>
            <a:off x="234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Concepts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396036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d4ea6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5580000" y="720"/>
            <a:ext cx="197964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160" y="0"/>
                </a:lnTo>
                <a:lnTo>
                  <a:pt x="21600" y="10800"/>
                </a:lnTo>
                <a:lnTo>
                  <a:pt x="18160" y="21600"/>
                </a:lnTo>
                <a:lnTo>
                  <a:pt x="0" y="21600"/>
                </a:lnTo>
                <a:lnTo>
                  <a:pt x="3440" y="108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71440" y="3144600"/>
            <a:ext cx="4853880" cy="207540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360" y="5362200"/>
            <a:ext cx="997452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 44(10), 2 Korbmacher et al., 2023 in prep.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2023-09-20T10:23:02Z</dcterms:modified>
  <cp:revision>98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